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9" r:id="rId2"/>
    <p:sldId id="290" r:id="rId3"/>
    <p:sldId id="266" r:id="rId4"/>
    <p:sldId id="286" r:id="rId5"/>
    <p:sldId id="283" r:id="rId6"/>
    <p:sldId id="280" r:id="rId7"/>
    <p:sldId id="289" r:id="rId8"/>
    <p:sldId id="284" r:id="rId9"/>
    <p:sldId id="274" r:id="rId10"/>
    <p:sldId id="288" r:id="rId11"/>
    <p:sldId id="287" r:id="rId12"/>
    <p:sldId id="291" r:id="rId13"/>
    <p:sldId id="292" r:id="rId14"/>
    <p:sldId id="267" r:id="rId15"/>
  </p:sldIdLst>
  <p:sldSz cx="9144000" cy="6858000" type="screen4x3"/>
  <p:notesSz cx="6858000" cy="9144000"/>
  <p:custDataLst>
    <p:tags r:id="rId17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iel Smit" initials="MS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1" autoAdjust="0"/>
  </p:normalViewPr>
  <p:slideViewPr>
    <p:cSldViewPr>
      <p:cViewPr>
        <p:scale>
          <a:sx n="76" d="100"/>
          <a:sy n="76" d="100"/>
        </p:scale>
        <p:origin x="-2538" y="-10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35C9A-E170-4607-8EC8-0851105BF3CA}" type="datetimeFigureOut">
              <a:rPr lang="nl-NL" smtClean="0"/>
              <a:pPr/>
              <a:t>31-5-2016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1C5DA-D646-4CE7-9DF6-2B50DC1E043B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810134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E5808E4-83A8-4B45-8016-E790E22DBE8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3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20998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E5808E4-83A8-4B45-8016-E790E22DBE8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12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9313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843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EBF4F43C-2E48-41C3-85C5-794A2D5A8166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13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14942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843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EBF4F43C-2E48-41C3-85C5-794A2D5A8166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14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3230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E5808E4-83A8-4B45-8016-E790E22DBE8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4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3122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E5808E4-83A8-4B45-8016-E790E22DBE8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5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6160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E5808E4-83A8-4B45-8016-E790E22DBE8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6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2462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E5808E4-83A8-4B45-8016-E790E22DBE8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7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943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E5808E4-83A8-4B45-8016-E790E22DBE8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8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3550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E5808E4-83A8-4B45-8016-E790E22DBE8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9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0665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E5808E4-83A8-4B45-8016-E790E22DBE8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10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50315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E5808E4-83A8-4B45-8016-E790E22DBE8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11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3200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24B2A-517D-4074-9C97-DAB32EA6EA3C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399410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3A692-ECD0-42BF-B172-285DB06F9C5F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92165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E04FC-9246-40B7-86B0-21FC8DA32440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714388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78669-9163-4AFD-AC5A-B15A4928C01E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411293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A1E9F-0FE2-403B-9C89-5D6D558DFC90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34411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3C050-F067-40D9-9E56-2111708557A7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71741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A10EC-1E7F-446E-BD24-D00CE7D3491D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349742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92E36-FC98-4FC6-9B81-763E2997E0ED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00315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9177C-29B7-4D5B-920D-235D01C6D2CA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467365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FC456-7271-4F15-A105-A011DD795DF0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27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937B0-2AC6-4D4F-BDD1-F92E36D551DA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2405701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144B4C4-F508-409B-B52D-19649972599F}" type="slidenum">
              <a:rPr lang="nl-NL" altLang="nl-NL"/>
              <a:pPr/>
              <a:t>‹#›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5" Type="http://schemas.openxmlformats.org/officeDocument/2006/relationships/image" Target="../media/image3.jpeg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4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561232" y="260648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§8.4 Samen werken aan ontwikkeling?</a:t>
            </a:r>
          </a:p>
        </p:txBody>
      </p:sp>
      <p:sp>
        <p:nvSpPr>
          <p:cNvPr id="13314" name="Tijdelijke aanduiding voor inhoud 8"/>
          <p:cNvSpPr>
            <a:spLocks noGrp="1"/>
          </p:cNvSpPr>
          <p:nvPr>
            <p:ph idx="1"/>
          </p:nvPr>
        </p:nvSpPr>
        <p:spPr>
          <a:xfrm>
            <a:off x="827088" y="2060575"/>
            <a:ext cx="7991475" cy="3562350"/>
          </a:xfrm>
        </p:spPr>
        <p:txBody>
          <a:bodyPr/>
          <a:lstStyle/>
          <a:p>
            <a:pPr marL="0" indent="-514350" eaLnBrk="1" hangingPunct="1"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In deze </a:t>
            </a:r>
            <a:r>
              <a:rPr lang="nl-NL" alt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PowerPoint-presentatie</a:t>
            </a:r>
            <a:r>
              <a:rPr lang="nl-NL" alt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leer je: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wat de kenmerken zijn van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een ontwikkelingsland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welke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oorzaken er zijn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voor onderontwikkeling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hoe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ontwikkelingslanden zich kunnen ontwikkelen</a:t>
            </a: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  <a:cs typeface="Arial" panose="020B0604020202020204" pitchFamily="34" charset="0"/>
              </a:rPr>
              <a:t>2015</a:t>
            </a:r>
            <a:endParaRPr lang="nl-NL" altLang="nl-NL" sz="1000" dirty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4012986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827088" y="1733551"/>
            <a:ext cx="7561263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b="1" dirty="0" smtClean="0"/>
              <a:t>Hulp op lange termijn</a:t>
            </a:r>
          </a:p>
          <a:p>
            <a:r>
              <a:rPr lang="nl-NL" sz="2800" i="1" dirty="0" smtClean="0"/>
              <a:t>Structurele hulp</a:t>
            </a:r>
            <a:r>
              <a:rPr lang="nl-NL" sz="2800" dirty="0"/>
              <a:t>. Deze hulp heeft als doel dat ontwikkelingslanden economisch</a:t>
            </a:r>
          </a:p>
          <a:p>
            <a:r>
              <a:rPr lang="nl-NL" sz="2800" dirty="0"/>
              <a:t>zelfstandig worden. </a:t>
            </a:r>
            <a:endParaRPr lang="nl-NL" sz="2800" dirty="0" smtClean="0"/>
          </a:p>
          <a:p>
            <a:r>
              <a:rPr lang="nl-NL" sz="2800" dirty="0" smtClean="0"/>
              <a:t>Met </a:t>
            </a:r>
            <a:r>
              <a:rPr lang="nl-NL" sz="2800" dirty="0"/>
              <a:t>bijvoorbeeld goed onderwijs en </a:t>
            </a:r>
            <a:r>
              <a:rPr lang="nl-NL" sz="2800" dirty="0" smtClean="0"/>
              <a:t>modernere machines </a:t>
            </a:r>
            <a:r>
              <a:rPr lang="nl-NL" sz="2800" dirty="0"/>
              <a:t>kan een land op den </a:t>
            </a:r>
            <a:r>
              <a:rPr lang="nl-NL" sz="2800" dirty="0" smtClean="0"/>
              <a:t>duur </a:t>
            </a:r>
            <a:r>
              <a:rPr lang="nl-NL" sz="2800" dirty="0"/>
              <a:t>meer welvaart opbouwen</a:t>
            </a:r>
            <a:r>
              <a:rPr lang="nl-NL" sz="2800" dirty="0" smtClean="0"/>
              <a:t>.</a:t>
            </a:r>
          </a:p>
        </p:txBody>
      </p:sp>
      <p:sp>
        <p:nvSpPr>
          <p:cNvPr id="102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sp>
        <p:nvSpPr>
          <p:cNvPr id="8" name="Titel 4"/>
          <p:cNvSpPr txBox="1">
            <a:spLocks/>
          </p:cNvSpPr>
          <p:nvPr/>
        </p:nvSpPr>
        <p:spPr>
          <a:xfrm>
            <a:off x="569912" y="569913"/>
            <a:ext cx="8004175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Soorten hulp 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30402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827088" y="1733551"/>
            <a:ext cx="7561263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b="1" dirty="0" smtClean="0"/>
              <a:t>Gebonden hulp</a:t>
            </a:r>
          </a:p>
          <a:p>
            <a:r>
              <a:rPr lang="nl-NL" sz="2800" i="1" dirty="0" smtClean="0"/>
              <a:t>Gebonden hulp</a:t>
            </a:r>
            <a:r>
              <a:rPr lang="nl-NL" sz="2800" dirty="0" smtClean="0"/>
              <a:t>  is hulp aan </a:t>
            </a:r>
            <a:r>
              <a:rPr lang="nl-NL" sz="2800" dirty="0"/>
              <a:t>een ontwikkelingsland </a:t>
            </a:r>
            <a:r>
              <a:rPr lang="nl-NL" sz="2800" dirty="0" smtClean="0"/>
              <a:t>waarbij voorwaarden</a:t>
            </a:r>
            <a:endParaRPr lang="nl-NL" sz="2800" dirty="0"/>
          </a:p>
          <a:p>
            <a:r>
              <a:rPr lang="nl-NL" sz="2800" dirty="0" smtClean="0"/>
              <a:t>gesteld worden. </a:t>
            </a:r>
          </a:p>
          <a:p>
            <a:r>
              <a:rPr lang="nl-NL" sz="2800" dirty="0" smtClean="0"/>
              <a:t>Een </a:t>
            </a:r>
            <a:r>
              <a:rPr lang="nl-NL" sz="2800" dirty="0"/>
              <a:t>land </a:t>
            </a:r>
            <a:r>
              <a:rPr lang="nl-NL" sz="2800" dirty="0" smtClean="0"/>
              <a:t>dat ontwikkelingshulp </a:t>
            </a:r>
            <a:r>
              <a:rPr lang="nl-NL" sz="2800" dirty="0"/>
              <a:t>geeft, kan bijvoorbeeld het ontwikkelingsland dat </a:t>
            </a:r>
            <a:r>
              <a:rPr lang="nl-NL" sz="2800" dirty="0" smtClean="0"/>
              <a:t>hulp ontvangt </a:t>
            </a:r>
            <a:r>
              <a:rPr lang="nl-NL" sz="2800" dirty="0"/>
              <a:t>verplichten om goederen of diensten te kopen in het land dat </a:t>
            </a:r>
            <a:r>
              <a:rPr lang="nl-NL" sz="2800" dirty="0" smtClean="0"/>
              <a:t>de hulp </a:t>
            </a:r>
            <a:r>
              <a:rPr lang="nl-NL" sz="2800" dirty="0"/>
              <a:t>biedt.</a:t>
            </a:r>
            <a:endParaRPr lang="nl-NL" altLang="nl-NL" sz="2800" dirty="0"/>
          </a:p>
        </p:txBody>
      </p:sp>
      <p:sp>
        <p:nvSpPr>
          <p:cNvPr id="102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sp>
        <p:nvSpPr>
          <p:cNvPr id="8" name="Titel 4"/>
          <p:cNvSpPr txBox="1">
            <a:spLocks/>
          </p:cNvSpPr>
          <p:nvPr/>
        </p:nvSpPr>
        <p:spPr>
          <a:xfrm>
            <a:off x="569912" y="569913"/>
            <a:ext cx="8004175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Soorten hulp 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317774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4067944" y="3212976"/>
            <a:ext cx="468076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dirty="0" smtClean="0"/>
              <a:t>Bekijk de poster hiernaast.  Om wat voor vorm van hulp gaat het hier?</a:t>
            </a:r>
          </a:p>
          <a:p>
            <a:pPr eaLnBrk="1" hangingPunct="1"/>
            <a:endParaRPr lang="nl-NL" altLang="nl-NL" dirty="0" smtClean="0"/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827088" y="1733551"/>
            <a:ext cx="75612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 smtClean="0"/>
              <a:t>Leg uit wat het verschil is tussen gebonden hulp en ongebonden hulp.</a:t>
            </a:r>
            <a:endParaRPr lang="nl-NL" sz="2800" dirty="0"/>
          </a:p>
        </p:txBody>
      </p:sp>
      <p:sp>
        <p:nvSpPr>
          <p:cNvPr id="102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sp>
        <p:nvSpPr>
          <p:cNvPr id="8" name="Titel 4"/>
          <p:cNvSpPr txBox="1">
            <a:spLocks/>
          </p:cNvSpPr>
          <p:nvPr/>
        </p:nvSpPr>
        <p:spPr>
          <a:xfrm>
            <a:off x="569912" y="569913"/>
            <a:ext cx="8004175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Hulp?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D:\Pincode - 6e editie\Pincode - vmbo bb\ICT\Leerjaar 3\verkleind-beeld-Pincode-3gt\verkleind-beeld-Pincode-3gt\8 - hoofdstuk 8\80821AB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0940" y="3140968"/>
            <a:ext cx="2880206" cy="278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99661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 idx="4294967295"/>
          </p:nvPr>
        </p:nvSpPr>
        <p:spPr/>
        <p:txBody>
          <a:bodyPr anchor="t"/>
          <a:lstStyle/>
          <a:p>
            <a:pPr eaLnBrk="1" hangingPunct="1"/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Ontwikkelingssamenwerking</a:t>
            </a:r>
            <a:endParaRPr lang="nl-NL" altLang="nl-NL" sz="3600" dirty="0" smtClean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Tekstvak 8"/>
          <p:cNvSpPr txBox="1">
            <a:spLocks noChangeArrowheads="1"/>
          </p:cNvSpPr>
          <p:nvPr/>
        </p:nvSpPr>
        <p:spPr bwMode="auto">
          <a:xfrm>
            <a:off x="679234" y="2016162"/>
            <a:ext cx="813683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 smtClean="0"/>
              <a:t>Wat doet de organisatie Artsen Zonder Grenzen?</a:t>
            </a:r>
            <a:br>
              <a:rPr lang="nl-NL" sz="2800" dirty="0" smtClean="0"/>
            </a:br>
            <a:endParaRPr lang="nl-NL" sz="2800" dirty="0" smtClean="0"/>
          </a:p>
          <a:p>
            <a:r>
              <a:rPr lang="nl-NL" sz="2800" dirty="0" smtClean="0"/>
              <a:t>Wat voor soort hulp is dat? Leg uit waarom je dat vindt.</a:t>
            </a:r>
          </a:p>
        </p:txBody>
      </p:sp>
      <p:sp>
        <p:nvSpPr>
          <p:cNvPr id="11271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650727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 idx="4294967295"/>
          </p:nvPr>
        </p:nvSpPr>
        <p:spPr/>
        <p:txBody>
          <a:bodyPr anchor="t"/>
          <a:lstStyle/>
          <a:p>
            <a:pPr eaLnBrk="1" hangingPunct="1"/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Ontwikkelingssamenwerking</a:t>
            </a:r>
            <a:endParaRPr lang="nl-NL" altLang="nl-NL" sz="3600" dirty="0" smtClean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Tekstvak 8"/>
          <p:cNvSpPr txBox="1">
            <a:spLocks noChangeArrowheads="1"/>
          </p:cNvSpPr>
          <p:nvPr/>
        </p:nvSpPr>
        <p:spPr bwMode="auto">
          <a:xfrm>
            <a:off x="685800" y="1412776"/>
            <a:ext cx="813683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i="1" dirty="0" smtClean="0"/>
              <a:t>Ontwikkelingssamenwerking </a:t>
            </a:r>
            <a:r>
              <a:rPr lang="nl-NL" dirty="0" smtClean="0"/>
              <a:t>is het duurzaam </a:t>
            </a:r>
            <a:r>
              <a:rPr lang="nl-NL" dirty="0"/>
              <a:t>vergroten van </a:t>
            </a:r>
            <a:r>
              <a:rPr lang="nl-NL" dirty="0" smtClean="0"/>
              <a:t>de welvaart in ontwikkelingslanden</a:t>
            </a:r>
            <a:r>
              <a:rPr lang="nl-NL" dirty="0"/>
              <a:t>. </a:t>
            </a:r>
            <a:endParaRPr lang="nl-NL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smtClean="0"/>
              <a:t>De Nederlandse overheid doet dat soms in de vorm </a:t>
            </a:r>
            <a:r>
              <a:rPr lang="nl-NL" dirty="0"/>
              <a:t>van een gift, </a:t>
            </a:r>
            <a:r>
              <a:rPr lang="nl-NL" dirty="0" smtClean="0"/>
              <a:t>soms door een lening </a:t>
            </a:r>
            <a:r>
              <a:rPr lang="nl-NL" dirty="0"/>
              <a:t>te verstrekken. </a:t>
            </a:r>
            <a:endParaRPr lang="nl-NL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smtClean="0"/>
              <a:t>De </a:t>
            </a:r>
            <a:r>
              <a:rPr lang="nl-NL" dirty="0"/>
              <a:t>overheid </a:t>
            </a:r>
            <a:r>
              <a:rPr lang="nl-NL" dirty="0" smtClean="0"/>
              <a:t>geeft subsidies </a:t>
            </a:r>
            <a:r>
              <a:rPr lang="nl-NL" dirty="0"/>
              <a:t>aan </a:t>
            </a:r>
            <a:r>
              <a:rPr lang="nl-NL" i="1" dirty="0" smtClean="0"/>
              <a:t>hulporganisaties</a:t>
            </a:r>
            <a:r>
              <a:rPr lang="nl-NL" dirty="0" smtClean="0"/>
              <a:t>, zoals Artsen </a:t>
            </a:r>
            <a:r>
              <a:rPr lang="nl-NL" dirty="0"/>
              <a:t>Zonder Grenzen. </a:t>
            </a:r>
            <a:endParaRPr lang="nl-NL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smtClean="0"/>
              <a:t>Nederland is lid van de </a:t>
            </a:r>
            <a:r>
              <a:rPr lang="nl-NL" dirty="0"/>
              <a:t>Verenigde Naties (VN), een wereldwijde organisatie van landen die </a:t>
            </a:r>
            <a:r>
              <a:rPr lang="nl-NL" dirty="0" smtClean="0"/>
              <a:t>onder andere </a:t>
            </a:r>
            <a:r>
              <a:rPr lang="nl-NL" dirty="0"/>
              <a:t>samenwerken aan de ontwikkeling van de wereldeconomie.</a:t>
            </a:r>
            <a:endParaRPr lang="nl-NL" dirty="0" smtClean="0"/>
          </a:p>
        </p:txBody>
      </p:sp>
      <p:sp>
        <p:nvSpPr>
          <p:cNvPr id="11271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789976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561232" y="260648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§8.4 Samen werken aan ontwikkeling?</a:t>
            </a: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  <a:cs typeface="Arial" panose="020B0604020202020204" pitchFamily="34" charset="0"/>
              </a:rPr>
              <a:t>2015</a:t>
            </a:r>
            <a:endParaRPr lang="nl-NL" altLang="nl-NL" sz="1000" dirty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 descr="D:\Pincode - 6e editie\Pincode - vmbo bb\ICT\Leerjaar 3\verkleind-beeld-Pincode-3gt\verkleind-beeld-Pincode-3gt\8 - hoofdstuk 8\80821AA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8484" y="2636912"/>
            <a:ext cx="4047032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560146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584" y="2829620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596206" y="1844675"/>
            <a:ext cx="7561263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 smtClean="0"/>
              <a:t>Een </a:t>
            </a:r>
            <a:r>
              <a:rPr lang="nl-NL" sz="2800" i="1" dirty="0"/>
              <a:t>ontwikkelingsland </a:t>
            </a:r>
            <a:r>
              <a:rPr lang="nl-NL" sz="2800" dirty="0" smtClean="0"/>
              <a:t>is een land </a:t>
            </a:r>
            <a:r>
              <a:rPr lang="nl-NL" sz="2800" dirty="0"/>
              <a:t>met een grote economische achterstand ten opzichte</a:t>
            </a:r>
          </a:p>
          <a:p>
            <a:r>
              <a:rPr lang="nl-NL" sz="2800" dirty="0"/>
              <a:t>van rijke westerse </a:t>
            </a:r>
            <a:r>
              <a:rPr lang="nl-NL" sz="2800" dirty="0" smtClean="0"/>
              <a:t>landen.</a:t>
            </a:r>
          </a:p>
          <a:p>
            <a:endParaRPr lang="nl-NL" sz="2800" dirty="0" smtClean="0"/>
          </a:p>
          <a:p>
            <a:r>
              <a:rPr lang="nl-NL" sz="2800" dirty="0" smtClean="0"/>
              <a:t>Vooral </a:t>
            </a:r>
            <a:r>
              <a:rPr lang="nl-NL" sz="2800" dirty="0"/>
              <a:t>in Azië, Afrika en Midden-Amerika vind je landen waar nog steeds </a:t>
            </a:r>
            <a:r>
              <a:rPr lang="nl-NL" sz="2800" dirty="0" smtClean="0"/>
              <a:t>veel armoede </a:t>
            </a:r>
            <a:r>
              <a:rPr lang="nl-NL" sz="2800" dirty="0"/>
              <a:t>is. </a:t>
            </a:r>
            <a:endParaRPr lang="nl-NL" sz="2800" dirty="0" smtClean="0"/>
          </a:p>
          <a:p>
            <a:endParaRPr lang="nl-NL" sz="2800" dirty="0"/>
          </a:p>
        </p:txBody>
      </p:sp>
      <p:sp>
        <p:nvSpPr>
          <p:cNvPr id="102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sp>
        <p:nvSpPr>
          <p:cNvPr id="8" name="Titel 4"/>
          <p:cNvSpPr txBox="1">
            <a:spLocks/>
          </p:cNvSpPr>
          <p:nvPr/>
        </p:nvSpPr>
        <p:spPr>
          <a:xfrm>
            <a:off x="569912" y="569913"/>
            <a:ext cx="8004175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Ontwikkelingsland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217158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584" y="2829620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596206" y="1844675"/>
            <a:ext cx="7561263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een </a:t>
            </a:r>
            <a:r>
              <a:rPr lang="nl-NL" sz="2800" dirty="0"/>
              <a:t>laag inkomen per hoofd van de </a:t>
            </a:r>
            <a:r>
              <a:rPr lang="nl-NL" sz="2800" dirty="0" smtClean="0"/>
              <a:t>bevolking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snelle bevolkingsgroei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ondervoeding </a:t>
            </a:r>
            <a:r>
              <a:rPr lang="nl-NL" sz="2800" dirty="0"/>
              <a:t>en gebrek aan </a:t>
            </a:r>
            <a:r>
              <a:rPr lang="nl-NL" sz="2800" dirty="0" smtClean="0"/>
              <a:t>schoon drinkwater</a:t>
            </a:r>
            <a:endParaRPr lang="nl-NL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slechte </a:t>
            </a:r>
            <a:r>
              <a:rPr lang="nl-NL" sz="2800" dirty="0"/>
              <a:t>gezondheidszorg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veel </a:t>
            </a:r>
            <a:r>
              <a:rPr lang="nl-NL" sz="2800" i="1" dirty="0"/>
              <a:t>analfabetisme </a:t>
            </a:r>
            <a:r>
              <a:rPr lang="nl-NL" sz="2800" dirty="0"/>
              <a:t>door een gebrek aan scholing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slechte </a:t>
            </a:r>
            <a:r>
              <a:rPr lang="nl-NL" sz="2800" dirty="0"/>
              <a:t>infrastructuur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veel </a:t>
            </a:r>
            <a:r>
              <a:rPr lang="nl-NL" sz="2800" dirty="0"/>
              <a:t>werkloosheid</a:t>
            </a:r>
          </a:p>
        </p:txBody>
      </p:sp>
      <p:sp>
        <p:nvSpPr>
          <p:cNvPr id="102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sp>
        <p:nvSpPr>
          <p:cNvPr id="8" name="Titel 4"/>
          <p:cNvSpPr txBox="1">
            <a:spLocks/>
          </p:cNvSpPr>
          <p:nvPr/>
        </p:nvSpPr>
        <p:spPr>
          <a:xfrm>
            <a:off x="569912" y="569913"/>
            <a:ext cx="8004175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Kenmerken ontwikkelingslanden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361579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596206" y="2098566"/>
            <a:ext cx="8152507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 smtClean="0"/>
              <a:t>Het </a:t>
            </a:r>
            <a:r>
              <a:rPr lang="nl-NL" sz="2800" i="1" dirty="0" smtClean="0"/>
              <a:t>inkomen per hoofd van de bevolking </a:t>
            </a:r>
            <a:r>
              <a:rPr lang="nl-NL" sz="2800" dirty="0" smtClean="0"/>
              <a:t>(of inkomen per hoofd) is </a:t>
            </a:r>
            <a:r>
              <a:rPr lang="nl-NL" sz="2800" dirty="0"/>
              <a:t>het gemiddelde inkomen per inwoner van </a:t>
            </a:r>
            <a:r>
              <a:rPr lang="nl-NL" sz="2800" dirty="0" smtClean="0"/>
              <a:t>een land</a:t>
            </a:r>
            <a:r>
              <a:rPr lang="nl-NL" sz="2800" dirty="0"/>
              <a:t>. </a:t>
            </a:r>
            <a:endParaRPr lang="nl-NL" sz="2800" dirty="0" smtClean="0"/>
          </a:p>
          <a:p>
            <a:endParaRPr lang="nl-NL" sz="2800" dirty="0" smtClean="0"/>
          </a:p>
          <a:p>
            <a:r>
              <a:rPr lang="nl-NL" sz="2800" b="1" dirty="0" smtClean="0"/>
              <a:t>Berekening </a:t>
            </a:r>
          </a:p>
          <a:p>
            <a:r>
              <a:rPr lang="nl-NL" sz="2800" dirty="0" smtClean="0"/>
              <a:t>Inkomen </a:t>
            </a:r>
            <a:r>
              <a:rPr lang="nl-NL" sz="2800" dirty="0"/>
              <a:t>per hoofd van de bevolking = </a:t>
            </a:r>
            <a:endParaRPr lang="nl-NL" sz="2800" dirty="0" smtClean="0"/>
          </a:p>
          <a:p>
            <a:r>
              <a:rPr lang="nl-NL" sz="2800" dirty="0" smtClean="0"/>
              <a:t>nationaal </a:t>
            </a:r>
            <a:r>
              <a:rPr lang="nl-NL" sz="2800" dirty="0"/>
              <a:t>inkomen ÷ aantal inwoners</a:t>
            </a:r>
          </a:p>
        </p:txBody>
      </p:sp>
      <p:sp>
        <p:nvSpPr>
          <p:cNvPr id="102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sp>
        <p:nvSpPr>
          <p:cNvPr id="8" name="Titel 4"/>
          <p:cNvSpPr txBox="1">
            <a:spLocks/>
          </p:cNvSpPr>
          <p:nvPr/>
        </p:nvSpPr>
        <p:spPr>
          <a:xfrm>
            <a:off x="569912" y="569913"/>
            <a:ext cx="8004175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Inkomen per hoofd van de bevolking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985705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766918" y="1733551"/>
            <a:ext cx="7807169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 smtClean="0"/>
              <a:t>Een manier </a:t>
            </a:r>
            <a:r>
              <a:rPr lang="nl-NL" sz="2800" dirty="0"/>
              <a:t>om de </a:t>
            </a:r>
            <a:r>
              <a:rPr lang="nl-NL" sz="2800" i="1" dirty="0"/>
              <a:t>welvaart </a:t>
            </a:r>
            <a:r>
              <a:rPr lang="nl-NL" sz="2800" dirty="0"/>
              <a:t>van verschillende landen met elkaar te vergelijken, is </a:t>
            </a:r>
            <a:r>
              <a:rPr lang="nl-NL" sz="2800" dirty="0" smtClean="0"/>
              <a:t>door te </a:t>
            </a:r>
            <a:r>
              <a:rPr lang="nl-NL" sz="2800" dirty="0"/>
              <a:t>kijken naar het </a:t>
            </a:r>
            <a:r>
              <a:rPr lang="nl-NL" sz="2800" i="1" dirty="0"/>
              <a:t>inkomen per hoofd van de </a:t>
            </a:r>
            <a:r>
              <a:rPr lang="nl-NL" sz="2800" i="1" dirty="0" smtClean="0"/>
              <a:t>bevolking</a:t>
            </a:r>
            <a:r>
              <a:rPr lang="nl-NL" sz="2800" dirty="0" smtClean="0"/>
              <a:t>. </a:t>
            </a:r>
          </a:p>
        </p:txBody>
      </p:sp>
      <p:sp>
        <p:nvSpPr>
          <p:cNvPr id="102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sp>
        <p:nvSpPr>
          <p:cNvPr id="8" name="Titel 4"/>
          <p:cNvSpPr txBox="1">
            <a:spLocks/>
          </p:cNvSpPr>
          <p:nvPr/>
        </p:nvSpPr>
        <p:spPr>
          <a:xfrm>
            <a:off x="569912" y="569913"/>
            <a:ext cx="8004175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Vergelijking 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629116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668414" y="1439876"/>
            <a:ext cx="7807169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>
                <a:srgbClr val="92D050"/>
              </a:buClr>
            </a:pPr>
            <a:r>
              <a:rPr lang="nl-NL" dirty="0" smtClean="0"/>
              <a:t>Door alleen te kijken naar inkomen per hoofd houd </a:t>
            </a:r>
            <a:r>
              <a:rPr lang="nl-NL" dirty="0"/>
              <a:t>je te </a:t>
            </a:r>
            <a:r>
              <a:rPr lang="nl-NL" dirty="0" smtClean="0"/>
              <a:t>weinig rekening </a:t>
            </a:r>
            <a:r>
              <a:rPr lang="nl-NL" dirty="0"/>
              <a:t>met andere factoren. </a:t>
            </a:r>
            <a:endParaRPr lang="nl-NL" dirty="0" smtClean="0"/>
          </a:p>
          <a:p>
            <a:r>
              <a:rPr lang="nl-NL" dirty="0" smtClean="0"/>
              <a:t>Je </a:t>
            </a:r>
            <a:r>
              <a:rPr lang="nl-NL" dirty="0"/>
              <a:t>moet ook kijken naar: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smtClean="0"/>
              <a:t>Hoe </a:t>
            </a:r>
            <a:r>
              <a:rPr lang="nl-NL" dirty="0"/>
              <a:t>is de verdeling van het inkomen over de inwoners? In arme landen </a:t>
            </a:r>
            <a:r>
              <a:rPr lang="nl-NL" dirty="0" smtClean="0"/>
              <a:t>is meestal </a:t>
            </a:r>
            <a:r>
              <a:rPr lang="nl-NL" dirty="0"/>
              <a:t>sprake van een </a:t>
            </a:r>
            <a:r>
              <a:rPr lang="nl-NL" i="1" dirty="0" smtClean="0"/>
              <a:t>ongelijke inkomensverdeling</a:t>
            </a:r>
            <a:r>
              <a:rPr lang="nl-NL" dirty="0"/>
              <a:t>. Een klein deel van </a:t>
            </a:r>
            <a:r>
              <a:rPr lang="nl-NL" dirty="0" smtClean="0"/>
              <a:t>de bevolking </a:t>
            </a:r>
            <a:r>
              <a:rPr lang="nl-NL" dirty="0"/>
              <a:t>is rijk, een groot deel is arm.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smtClean="0"/>
              <a:t>Hoeveel </a:t>
            </a:r>
            <a:r>
              <a:rPr lang="nl-NL" dirty="0"/>
              <a:t>informele productie en </a:t>
            </a:r>
            <a:r>
              <a:rPr lang="nl-NL" dirty="0" smtClean="0"/>
              <a:t>zelfvoorziening </a:t>
            </a:r>
            <a:r>
              <a:rPr lang="nl-NL" dirty="0"/>
              <a:t>is er in een land? Dit </a:t>
            </a:r>
            <a:r>
              <a:rPr lang="nl-NL" dirty="0" smtClean="0"/>
              <a:t>telt niet </a:t>
            </a:r>
            <a:r>
              <a:rPr lang="nl-NL" dirty="0"/>
              <a:t>mee in het nationaal inkomen, maar zorgt wel voor welvaart.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smtClean="0"/>
              <a:t>De </a:t>
            </a:r>
            <a:r>
              <a:rPr lang="nl-NL" dirty="0"/>
              <a:t>prijzen van producten in een land: in een land met lage prijzen kun </a:t>
            </a:r>
            <a:r>
              <a:rPr lang="nl-NL" dirty="0" smtClean="0"/>
              <a:t>je met </a:t>
            </a:r>
            <a:r>
              <a:rPr lang="nl-NL" dirty="0"/>
              <a:t>eenzelfde inkomen meer kopen dan in een land </a:t>
            </a:r>
            <a:r>
              <a:rPr lang="nl-NL" dirty="0" smtClean="0"/>
              <a:t>met hoge </a:t>
            </a:r>
            <a:r>
              <a:rPr lang="nl-NL" dirty="0"/>
              <a:t>prijzen</a:t>
            </a:r>
            <a:r>
              <a:rPr lang="nl-NL" dirty="0" smtClean="0"/>
              <a:t>.</a:t>
            </a:r>
          </a:p>
          <a:p>
            <a:endParaRPr lang="nl-NL" dirty="0" smtClean="0"/>
          </a:p>
        </p:txBody>
      </p:sp>
      <p:sp>
        <p:nvSpPr>
          <p:cNvPr id="102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sp>
        <p:nvSpPr>
          <p:cNvPr id="8" name="Titel 4"/>
          <p:cNvSpPr txBox="1">
            <a:spLocks/>
          </p:cNvSpPr>
          <p:nvPr/>
        </p:nvSpPr>
        <p:spPr>
          <a:xfrm>
            <a:off x="569912" y="569913"/>
            <a:ext cx="8004175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Vergelijking 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600909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689115" y="1466117"/>
            <a:ext cx="819757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/>
              <a:t>In ontwikkelingslanden is de armoede een oorzaak voor andere problemen.</a:t>
            </a:r>
          </a:p>
          <a:p>
            <a:r>
              <a:rPr lang="nl-NL" sz="2800" dirty="0"/>
              <a:t>Deze andere problemen houden op hun </a:t>
            </a:r>
            <a:r>
              <a:rPr lang="nl-NL" sz="2800" dirty="0" smtClean="0"/>
              <a:t>beurt weer </a:t>
            </a:r>
            <a:r>
              <a:rPr lang="nl-NL" sz="2800" dirty="0"/>
              <a:t>de armoede in stand. </a:t>
            </a:r>
            <a:endParaRPr lang="nl-NL" sz="2800" dirty="0" smtClean="0"/>
          </a:p>
          <a:p>
            <a:endParaRPr lang="nl-NL" sz="2800" dirty="0"/>
          </a:p>
          <a:p>
            <a:r>
              <a:rPr lang="nl-NL" sz="2800" dirty="0" smtClean="0"/>
              <a:t>Zo’n situatie</a:t>
            </a:r>
            <a:r>
              <a:rPr lang="nl-NL" sz="2800" dirty="0"/>
              <a:t>, waarin de oorzaak van het </a:t>
            </a:r>
            <a:r>
              <a:rPr lang="nl-NL" sz="2800" dirty="0" smtClean="0"/>
              <a:t>ene probleem </a:t>
            </a:r>
            <a:r>
              <a:rPr lang="nl-NL" sz="2800" dirty="0"/>
              <a:t>weer een gevolg is van </a:t>
            </a:r>
            <a:r>
              <a:rPr lang="nl-NL" sz="2800" dirty="0" smtClean="0"/>
              <a:t>een ander probleem</a:t>
            </a:r>
            <a:r>
              <a:rPr lang="nl-NL" sz="2800" dirty="0"/>
              <a:t>, noem je een </a:t>
            </a:r>
            <a:r>
              <a:rPr lang="nl-NL" sz="2800" i="1" dirty="0"/>
              <a:t>vicieuze cirkel</a:t>
            </a:r>
            <a:r>
              <a:rPr lang="nl-NL" sz="2800" dirty="0"/>
              <a:t>. </a:t>
            </a:r>
            <a:endParaRPr lang="nl-NL" sz="2800" dirty="0" smtClean="0"/>
          </a:p>
          <a:p>
            <a:endParaRPr lang="nl-NL" sz="2800" dirty="0"/>
          </a:p>
          <a:p>
            <a:r>
              <a:rPr lang="nl-NL" sz="2800" dirty="0" smtClean="0"/>
              <a:t>Er </a:t>
            </a:r>
            <a:r>
              <a:rPr lang="nl-NL" sz="2800" dirty="0"/>
              <a:t>is hulp van buitenaf nodig </a:t>
            </a:r>
            <a:r>
              <a:rPr lang="nl-NL" sz="2800" dirty="0" smtClean="0"/>
              <a:t>om de </a:t>
            </a:r>
            <a:r>
              <a:rPr lang="nl-NL" sz="2800" dirty="0"/>
              <a:t>vicieuze cirkel te doorbreken.</a:t>
            </a:r>
            <a:endParaRPr lang="nl-NL" sz="2800" dirty="0" smtClean="0"/>
          </a:p>
        </p:txBody>
      </p:sp>
      <p:sp>
        <p:nvSpPr>
          <p:cNvPr id="102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sp>
        <p:nvSpPr>
          <p:cNvPr id="8" name="Titel 4"/>
          <p:cNvSpPr txBox="1">
            <a:spLocks/>
          </p:cNvSpPr>
          <p:nvPr/>
        </p:nvSpPr>
        <p:spPr>
          <a:xfrm>
            <a:off x="569912" y="569913"/>
            <a:ext cx="8004175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Vicieuze cirkel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894682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827088" y="1733551"/>
            <a:ext cx="7561263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b="1" dirty="0" smtClean="0"/>
              <a:t>Hulp op korte termijn</a:t>
            </a:r>
          </a:p>
          <a:p>
            <a:r>
              <a:rPr lang="nl-NL" sz="2800" dirty="0" smtClean="0"/>
              <a:t>Dit </a:t>
            </a:r>
            <a:r>
              <a:rPr lang="nl-NL" sz="2800" dirty="0"/>
              <a:t>soort hulp </a:t>
            </a:r>
            <a:r>
              <a:rPr lang="nl-NL" sz="2800" dirty="0" smtClean="0"/>
              <a:t>in noodsituaties </a:t>
            </a:r>
            <a:r>
              <a:rPr lang="nl-NL" sz="2800" dirty="0"/>
              <a:t>noem je </a:t>
            </a:r>
            <a:r>
              <a:rPr lang="nl-NL" sz="2800" i="1" dirty="0"/>
              <a:t>noodhulp </a:t>
            </a:r>
            <a:r>
              <a:rPr lang="nl-NL" sz="2800" dirty="0"/>
              <a:t>en is gericht op de korte termijn</a:t>
            </a:r>
            <a:r>
              <a:rPr lang="nl-NL" sz="2800" dirty="0" smtClean="0"/>
              <a:t>. </a:t>
            </a:r>
            <a:r>
              <a:rPr lang="nl-NL" sz="2800" dirty="0"/>
              <a:t>Omdat ontwikkelingslanden arm zijn, hebben ze hulp nodig bij natuurrampen, zoals overstromingen of juist extreme droogte. </a:t>
            </a:r>
            <a:endParaRPr lang="nl-NL" sz="2800" dirty="0" smtClean="0"/>
          </a:p>
          <a:p>
            <a:r>
              <a:rPr lang="nl-NL" sz="2800" dirty="0" smtClean="0"/>
              <a:t>Deze </a:t>
            </a:r>
            <a:r>
              <a:rPr lang="nl-NL" sz="2800" dirty="0"/>
              <a:t>hulp is nodig om de mensen te laten overleven en bestaat meestal uit voedsel, drinkwater, tenten en medicijnen. </a:t>
            </a:r>
          </a:p>
        </p:txBody>
      </p:sp>
      <p:sp>
        <p:nvSpPr>
          <p:cNvPr id="102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sp>
        <p:nvSpPr>
          <p:cNvPr id="8" name="Titel 4"/>
          <p:cNvSpPr txBox="1">
            <a:spLocks/>
          </p:cNvSpPr>
          <p:nvPr/>
        </p:nvSpPr>
        <p:spPr>
          <a:xfrm>
            <a:off x="569912" y="569913"/>
            <a:ext cx="8004175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Soorten hulp 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355395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a849f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d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d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d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d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d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d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c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c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c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c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c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cb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c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d0"/>
</p:tagLst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674</Words>
  <Application>Microsoft Office PowerPoint</Application>
  <PresentationFormat>On-screen Show (4:3)</PresentationFormat>
  <Paragraphs>91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Standaardontwerp</vt:lpstr>
      <vt:lpstr>§8.4 Samen werken aan ontwikkeling?</vt:lpstr>
      <vt:lpstr>§8.4 Samen werken aan ontwikkeling?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Ontwikkelingssamenwerking</vt:lpstr>
      <vt:lpstr>Ontwikkelingssamenwerking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Verzekeraar</dc:title>
  <dc:creator>Joop Mug</dc:creator>
  <cp:lastModifiedBy>sa-documentum</cp:lastModifiedBy>
  <cp:revision>60</cp:revision>
  <dcterms:created xsi:type="dcterms:W3CDTF">2011-02-22T13:52:07Z</dcterms:created>
  <dcterms:modified xsi:type="dcterms:W3CDTF">2016-05-31T10:01:31Z</dcterms:modified>
</cp:coreProperties>
</file>